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61" r:id="rId6"/>
    <p:sldId id="263" r:id="rId7"/>
    <p:sldId id="266" r:id="rId8"/>
    <p:sldId id="262" r:id="rId9"/>
    <p:sldId id="264" r:id="rId10"/>
    <p:sldId id="269" r:id="rId11"/>
    <p:sldId id="267" r:id="rId12"/>
    <p:sldId id="259" r:id="rId13"/>
    <p:sldId id="268" r:id="rId14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7" autoAdjust="0"/>
    <p:restoredTop sz="94700" autoAdjust="0"/>
  </p:normalViewPr>
  <p:slideViewPr>
    <p:cSldViewPr snapToGrid="0">
      <p:cViewPr varScale="1">
        <p:scale>
          <a:sx n="108" d="100"/>
          <a:sy n="108" d="100"/>
        </p:scale>
        <p:origin x="2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CE9DB8A-3ADA-443D-AE46-36A1293259D5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2B7E655-A583-4C22-99E4-CC1A93A8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E655-A583-4C22-99E4-CC1A93A8C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E655-A583-4C22-99E4-CC1A93A8CB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0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8703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4064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1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20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936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0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B49718-4C47-459E-9CD3-E7F684BC5E9A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E4C0BDB-78A4-49DB-B105-FDD27AB2B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204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IPOL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Aspen Lee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0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7932" y="1528673"/>
            <a:ext cx="36489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Skills Used: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Trigonometry to figure out lengths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MicroStation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7932" y="694875"/>
            <a:ext cx="9601200" cy="1485900"/>
          </a:xfrm>
        </p:spPr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Cross Sections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3470" r="9754" b="4148"/>
          <a:stretch/>
        </p:blipFill>
        <p:spPr>
          <a:xfrm>
            <a:off x="5163758" y="1528673"/>
            <a:ext cx="6552039" cy="485703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/>
          <a:stretch/>
        </p:blipFill>
        <p:spPr>
          <a:xfrm>
            <a:off x="5328357" y="2128799"/>
            <a:ext cx="2423184" cy="1569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3" t="8675" r="65132" b="62873"/>
          <a:stretch/>
        </p:blipFill>
        <p:spPr>
          <a:xfrm>
            <a:off x="5613437" y="4259016"/>
            <a:ext cx="405442" cy="11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7943"/>
          </a:xfrm>
        </p:spPr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Project Cost Estimate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87259"/>
            <a:ext cx="94718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is it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11 Page Estimate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Using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Caltrans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website, checked previous costs on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work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items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to get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 general idea of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unit cost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Right Of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Way (when projects are outside Caltrans State Row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Support Cost Estimate Summary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Along with that, a quantity sheet showing how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work items are quantified on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the estimate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48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55" y="1380226"/>
            <a:ext cx="1988657" cy="198865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4426"/>
          </a:xfrm>
        </p:spPr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Reflection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634730"/>
            <a:ext cx="5943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did you learn about yourself through working on the internship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project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Challenges &amp; solutions?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kills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utilized &amp;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gained?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verall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learning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achieved?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What did you learn about the importance </a:t>
            </a:r>
            <a:r>
              <a:rPr lang="en-US" altLang="en-US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of…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Communication?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Self Advocacy?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24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478766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lantagenet Cherokee" panose="02020602070100000000" pitchFamily="18" charset="0"/>
              </a:rPr>
              <a:t>Questions</a:t>
            </a:r>
            <a:endParaRPr lang="en-US" dirty="0">
              <a:latin typeface="Plantagenet Cherokee" panose="02020602070100000000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371600" y="1388853"/>
            <a:ext cx="5089585" cy="4478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My Work As An Intern: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How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did you make a meaningful contribution to your workplace (what did you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do overall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? What were your day to day activities/responsibilities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)?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How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was your work as an intern meaningful to your education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How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was your work significant or meaningful for you beyond school and your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specific internship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site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How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did your project(s) go from an idea or inspiration to a final product?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(Process from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beginning to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end)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did you learn about yourself through working on the internship project(s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)? Discuss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challenges, solutions, skills utilized &amp; gained, and overall learning achieved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did you learn about the importance of (the role of) communication and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self advocacy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during your internship (with your mentor? Among colleagues?)</a:t>
            </a:r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99856" y="1388853"/>
            <a:ext cx="4447786" cy="4218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My Ideas About Life Outside of High School: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new appreciations did you develop while working as an intern? Why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qualities or characteristics did you see in the people around you that you want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to develop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in yourself? Why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How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did your view of life beyond high school change or develop during your time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as an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intern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How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might internship influence the direction of your life (college, career, goals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)?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How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did communication and/or collaboration at work influence your understanding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of professional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working environments?</a:t>
            </a:r>
          </a:p>
        </p:txBody>
      </p:sp>
    </p:spTree>
    <p:extLst>
      <p:ext uri="{BB962C8B-B14F-4D97-AF65-F5344CB8AC3E}">
        <p14:creationId xmlns:p14="http://schemas.microsoft.com/office/powerpoint/2010/main" val="25050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California Department of Transportation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15396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Mission Statement: “Provide a safe, sustainable, integrated and efficient transportation system to enhance California’s economy and livability”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Manages state highway system and involved with public transportation 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District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11 – San Diego &amp; Imperial Counties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Engineering: Advanced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Planning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48" y="566268"/>
            <a:ext cx="2008752" cy="16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27" y="450670"/>
            <a:ext cx="9601200" cy="884208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Background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85" y="1750377"/>
            <a:ext cx="7941029" cy="4928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327" y="1104046"/>
            <a:ext cx="284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Site Plan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verview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of project site: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58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6123"/>
            <a:ext cx="9601200" cy="8350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Via Las Cumbres Project Proposal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916" y="1184413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Overview: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916" y="5649300"/>
            <a:ext cx="100387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Reason: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City of San Diego wants to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xplore the possibility of additional access points for the proposed development 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One of the alternatives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53745"/>
            <a:ext cx="10078997" cy="39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7400"/>
          </a:xfrm>
        </p:spPr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Main Intersection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567755"/>
            <a:ext cx="75298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Via Las Cumbres and On and Off Ramps for I-8</a:t>
            </a:r>
          </a:p>
          <a:p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Presidio Off and On ramps going East and West bound and Hotel Circle’s West bound On ramp would be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affected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Elevated Ramps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Skewed Single Point Intersection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New intersection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Intersection and Traffic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Analysis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48" y="685800"/>
            <a:ext cx="2906956" cy="4238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3981968">
            <a:off x="8894780" y="1494731"/>
            <a:ext cx="213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Via Las Cumbres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rot="173255">
            <a:off x="10671048" y="3029704"/>
            <a:ext cx="83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I-8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20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521898"/>
            <a:ext cx="9601200" cy="787400"/>
          </a:xfrm>
        </p:spPr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Main Intersection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414710"/>
            <a:ext cx="47632" cy="28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309298"/>
            <a:ext cx="9893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Traffic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Lane Distribution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Using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the existing peak hour volumes in an hour during the day expected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to go through the intersection, I was tasked to figure out how the cars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would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be distributed between the lanes from the proposal 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73" y="2786626"/>
            <a:ext cx="8522662" cy="39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832449"/>
          </a:xfrm>
        </p:spPr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Phases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03738"/>
            <a:ext cx="4307576" cy="49973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Intersecting Lane Vehicles (ILV) Method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Planning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Level Analysis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Reason: To determine the flow of the intersection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 traffic phase is one part of a cycle where a traffic light is green and only those specific lanes are directed to go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The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numbers circled and added up are the highest numbers in each phase a.k.a. Critical Lane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Volumes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ILV/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hr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Ranges 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i="0" dirty="0" smtClean="0">
                <a:latin typeface="David" panose="020E0502060401010101" pitchFamily="34" charset="-79"/>
                <a:cs typeface="David" panose="020E0502060401010101" pitchFamily="34" charset="-79"/>
              </a:rPr>
              <a:t>&lt;1200: Stable 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i="0" dirty="0" smtClean="0">
                <a:latin typeface="David" panose="020E0502060401010101" pitchFamily="34" charset="-79"/>
                <a:cs typeface="David" panose="020E0502060401010101" pitchFamily="34" charset="-79"/>
              </a:rPr>
              <a:t>1200-1500: Unstable flow with possible delays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i="0" dirty="0" smtClean="0">
                <a:latin typeface="David" panose="020E0502060401010101" pitchFamily="34" charset="-79"/>
                <a:cs typeface="David" panose="020E0502060401010101" pitchFamily="34" charset="-79"/>
              </a:rPr>
              <a:t>&gt;1500 (Capacity): Severe delay and heavy congestion</a:t>
            </a:r>
            <a:endParaRPr lang="en-US" sz="1600" i="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80" y="332759"/>
            <a:ext cx="3493578" cy="286396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b="7060"/>
          <a:stretch/>
        </p:blipFill>
        <p:spPr>
          <a:xfrm>
            <a:off x="5922513" y="3782983"/>
            <a:ext cx="3493578" cy="27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39114" y="2555345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Lucida Bright" panose="02040602050505020304" pitchFamily="18" charset="0"/>
            </a:endParaRPr>
          </a:p>
          <a:p>
            <a:r>
              <a:rPr lang="en-US" sz="1600" dirty="0" smtClean="0">
                <a:latin typeface="Lucida Bright" panose="02040602050505020304" pitchFamily="18" charset="0"/>
              </a:rPr>
              <a:t>2545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ILV/Hr.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9114" y="5854737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Lucida Bright" panose="02040602050505020304" pitchFamily="18" charset="0"/>
            </a:endParaRPr>
          </a:p>
          <a:p>
            <a:r>
              <a:rPr lang="en-US" sz="1600" dirty="0" smtClean="0">
                <a:latin typeface="Lucida Bright" panose="02040602050505020304" pitchFamily="18" charset="0"/>
              </a:rPr>
              <a:t>3890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ILV/Hr.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83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7728" y="3819282"/>
            <a:ext cx="66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Lucida Bright" panose="02040602050505020304" pitchFamily="18" charset="0"/>
              </a:rPr>
              <a:t>420</a:t>
            </a:r>
          </a:p>
          <a:p>
            <a:pPr algn="r"/>
            <a:r>
              <a:rPr lang="en-US" sz="1600" dirty="0" smtClean="0">
                <a:latin typeface="Lucida Bright" panose="02040602050505020304" pitchFamily="18" charset="0"/>
              </a:rPr>
              <a:t>900</a:t>
            </a:r>
            <a:endParaRPr lang="en-US" sz="1600" dirty="0" smtClean="0">
              <a:latin typeface="Lucida Bright" panose="02040602050505020304" pitchFamily="18" charset="0"/>
            </a:endParaRPr>
          </a:p>
          <a:p>
            <a:pPr algn="r"/>
            <a:r>
              <a:rPr lang="en-US" sz="1600" dirty="0" smtClean="0">
                <a:latin typeface="Lucida Bright" panose="02040602050505020304" pitchFamily="18" charset="0"/>
              </a:rPr>
              <a:t>425</a:t>
            </a:r>
          </a:p>
          <a:p>
            <a:pPr algn="r"/>
            <a:r>
              <a:rPr lang="en-US" sz="1600" dirty="0" smtClean="0">
                <a:latin typeface="Lucida Bright" panose="02040602050505020304" pitchFamily="18" charset="0"/>
              </a:rPr>
              <a:t>800</a:t>
            </a:r>
            <a:endParaRPr lang="en-US" sz="1600" dirty="0" smtClean="0">
              <a:latin typeface="Lucida Bright" panose="02040602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863" y="4561270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sz="1600" dirty="0" smtClean="0">
                <a:latin typeface="Lucida Bright" panose="02040602050505020304" pitchFamily="18" charset="0"/>
              </a:rPr>
              <a:t>2545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ILV/Hr.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28" y="3795264"/>
            <a:ext cx="97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Lucida Bright" panose="02040602050505020304" pitchFamily="18" charset="0"/>
                <a:cs typeface="David" panose="020E0502060401010101" pitchFamily="34" charset="-79"/>
              </a:rPr>
              <a:t>540</a:t>
            </a:r>
          </a:p>
          <a:p>
            <a:pPr algn="r"/>
            <a:r>
              <a:rPr lang="en-US" sz="1600" dirty="0" smtClean="0">
                <a:latin typeface="Lucida Bright" panose="02040602050505020304" pitchFamily="18" charset="0"/>
                <a:cs typeface="David" panose="020E0502060401010101" pitchFamily="34" charset="-79"/>
              </a:rPr>
              <a:t>1260</a:t>
            </a:r>
          </a:p>
          <a:p>
            <a:pPr algn="r"/>
            <a:r>
              <a:rPr lang="en-US" sz="1600" dirty="0" smtClean="0">
                <a:latin typeface="Lucida Bright" panose="02040602050505020304" pitchFamily="18" charset="0"/>
                <a:cs typeface="David" panose="020E0502060401010101" pitchFamily="34" charset="-79"/>
              </a:rPr>
              <a:t>830</a:t>
            </a:r>
          </a:p>
          <a:p>
            <a:pPr algn="r"/>
            <a:r>
              <a:rPr lang="en-US" sz="1600" dirty="0" smtClean="0">
                <a:latin typeface="Lucida Bright" panose="02040602050505020304" pitchFamily="18" charset="0"/>
                <a:cs typeface="David" panose="020E0502060401010101" pitchFamily="34" charset="-79"/>
              </a:rPr>
              <a:t>1260</a:t>
            </a:r>
            <a:endParaRPr lang="en-US" sz="1600" dirty="0" smtClean="0">
              <a:latin typeface="Lucida Bright" panose="02040602050505020304" pitchFamily="18" charset="0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7064" y="4561271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______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  </a:t>
            </a:r>
            <a:r>
              <a:rPr lang="en-US" sz="1600" dirty="0" smtClean="0">
                <a:latin typeface="Lucida Bright" panose="02040602050505020304" pitchFamily="18" charset="0"/>
              </a:rPr>
              <a:t>3890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ILV/Hr.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7048" y="3884163"/>
            <a:ext cx="336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Critical Lane Volumes:</a:t>
            </a:r>
          </a:p>
          <a:p>
            <a:endParaRPr lang="en-US" sz="1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sz="1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ILV=Intersecting Lane Vehicles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7" y="595686"/>
            <a:ext cx="4360567" cy="30992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8071" y="256400"/>
            <a:ext cx="5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AM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7106" y="237537"/>
            <a:ext cx="5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PM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25" y="642075"/>
            <a:ext cx="190527" cy="190527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15" y="642075"/>
            <a:ext cx="190527" cy="200053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44" y="2445519"/>
            <a:ext cx="228632" cy="190527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15" y="2474098"/>
            <a:ext cx="190527" cy="161948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"/>
          <a:stretch/>
        </p:blipFill>
        <p:spPr>
          <a:xfrm>
            <a:off x="1437048" y="606870"/>
            <a:ext cx="4356773" cy="308810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9" y="2288378"/>
            <a:ext cx="228632" cy="190527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32" y="606869"/>
            <a:ext cx="190527" cy="190527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54" y="627382"/>
            <a:ext cx="190527" cy="200053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03" y="2421043"/>
            <a:ext cx="190527" cy="16194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88071" y="5307892"/>
            <a:ext cx="901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Since ILV’s are </a:t>
            </a:r>
            <a:r>
              <a:rPr lang="en-US" sz="1400" dirty="0" smtClean="0">
                <a:latin typeface="Lucida Bright" panose="02040602050505020304" pitchFamily="18" charset="0"/>
                <a:cs typeface="David" panose="020E0502060401010101" pitchFamily="34" charset="-79"/>
              </a:rPr>
              <a:t>&gt;1500 </a:t>
            </a:r>
            <a:r>
              <a:rPr lang="en-US" sz="16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veh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en-US" sz="16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hr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, further studies will be needed using Highway Capacity Manual (HCM)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Alternatives like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More access points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Widening for additional lanes</a:t>
            </a:r>
          </a:p>
          <a:p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50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212" y="481614"/>
            <a:ext cx="9601200" cy="774700"/>
          </a:xfrm>
        </p:spPr>
        <p:txBody>
          <a:bodyPr/>
          <a:lstStyle/>
          <a:p>
            <a:r>
              <a:rPr lang="en-US" dirty="0" smtClean="0">
                <a:latin typeface="Plantagenet Cherokee" panose="02020602070100000000" pitchFamily="18" charset="0"/>
                <a:cs typeface="David" panose="020E0502060401010101" pitchFamily="34" charset="-79"/>
              </a:rPr>
              <a:t>Cross Sections</a:t>
            </a:r>
            <a:endParaRPr lang="en-US" dirty="0">
              <a:latin typeface="Plantagenet Cherokee" panose="02020602070100000000" pitchFamily="18" charset="0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778" y="1398357"/>
            <a:ext cx="41521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Viewing road from a different  perspective to see the layers and angle of road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Standards, from Highway Design Manual, to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follow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such as: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Grade of slope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houlder width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L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ane width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Sidewalk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ailing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epth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of layers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more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3" t="8675" r="65132" b="62873"/>
          <a:stretch/>
        </p:blipFill>
        <p:spPr>
          <a:xfrm>
            <a:off x="5688621" y="3723616"/>
            <a:ext cx="336930" cy="94627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45" y="1147028"/>
            <a:ext cx="6907447" cy="51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6723</TotalTime>
  <Words>716</Words>
  <Application>Microsoft Office PowerPoint</Application>
  <PresentationFormat>Widescreen</PresentationFormat>
  <Paragraphs>115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David</vt:lpstr>
      <vt:lpstr>Franklin Gothic Book</vt:lpstr>
      <vt:lpstr>Lucida Bright</vt:lpstr>
      <vt:lpstr>Plantagenet Cherokee</vt:lpstr>
      <vt:lpstr>Wingdings</vt:lpstr>
      <vt:lpstr>Crop</vt:lpstr>
      <vt:lpstr>IPOL</vt:lpstr>
      <vt:lpstr>California Department of Transportation</vt:lpstr>
      <vt:lpstr>Background</vt:lpstr>
      <vt:lpstr>Via Las Cumbres Project Proposal</vt:lpstr>
      <vt:lpstr>Main Intersection</vt:lpstr>
      <vt:lpstr>Main Intersection</vt:lpstr>
      <vt:lpstr>Phases</vt:lpstr>
      <vt:lpstr>PowerPoint Presentation</vt:lpstr>
      <vt:lpstr>Cross Sections</vt:lpstr>
      <vt:lpstr>Cross Sections</vt:lpstr>
      <vt:lpstr>Project Cost Estimate</vt:lpstr>
      <vt:lpstr>Reflection</vt:lpstr>
      <vt:lpstr>Questions</vt:lpstr>
    </vt:vector>
  </TitlesOfParts>
  <Company>Caltrans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IPOL</dc:title>
  <dc:creator>Contreraz, Frank L@DOT</dc:creator>
  <cp:lastModifiedBy>Contreraz, Frank L@DOT</cp:lastModifiedBy>
  <cp:revision>81</cp:revision>
  <cp:lastPrinted>2017-01-25T22:25:52Z</cp:lastPrinted>
  <dcterms:created xsi:type="dcterms:W3CDTF">2017-01-17T21:59:15Z</dcterms:created>
  <dcterms:modified xsi:type="dcterms:W3CDTF">2017-01-26T19:44:35Z</dcterms:modified>
</cp:coreProperties>
</file>